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616" y="-114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33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3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35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09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00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00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35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03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70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92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8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1E86-330A-4DAE-AC1E-60C03F9458EE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947B-388F-4DE1-9DDB-45785889B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771219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사업지정보관리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사업지에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대한 정보를 관리하는 화면입니다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113410" y="841375"/>
            <a:ext cx="6604890" cy="5361549"/>
            <a:chOff x="113410" y="841375"/>
            <a:chExt cx="6604890" cy="5361549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/>
            <a:srcRect l="-1" t="5971" r="131"/>
            <a:stretch/>
          </p:blipFill>
          <p:spPr>
            <a:xfrm>
              <a:off x="131069" y="841375"/>
              <a:ext cx="6587231" cy="300722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2115176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이미지 업로드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 :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이미지를 클릭하셔서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팝업창에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파일 업로드를 하실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2.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주소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     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버튼을 클릭하신 후 도로명주소를 찾은 후 상세주소입력 하실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3.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지도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기입을 하시면 네이버</a:t>
              </a:r>
              <a:r>
                <a:rPr lang="en-US" altLang="ko-KR" sz="800" dirty="0" err="1" smtClean="0">
                  <a:latin typeface="맑은 고딕" pitchFamily="50" charset="-127"/>
                  <a:ea typeface="맑은 고딕" pitchFamily="50" charset="-127"/>
                </a:rPr>
                <a:t>api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를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사용하여 왼쪽 하단에 표시합니다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4.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인쇄물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세금계산서 정보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담당자 정보를 기입 바랍니다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>
                <a:lnSpc>
                  <a:spcPct val="150000"/>
                </a:lnSpc>
              </a:pP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5.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계좌정보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가상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모계좌에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대한 정보를 등록 관리 하실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</a:p>
            <a:p>
              <a:pPr marL="174625" indent="-174625">
                <a:lnSpc>
                  <a:spcPct val="150000"/>
                </a:lnSpc>
              </a:pP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은행명과 계좌번호를 등록하시면                             에서 나타납니다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>
                <a:lnSpc>
                  <a:spcPct val="150000"/>
                </a:lnSpc>
              </a:pP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6.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연체료율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임대료 또는 관리비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연체료율을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등록하실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131069" y="1066800"/>
              <a:ext cx="3336031" cy="139065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113410" y="912467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1</a:t>
              </a:r>
              <a:endParaRPr lang="ko-KR" altLang="en-US" sz="8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214497" y="1965307"/>
              <a:ext cx="1102155" cy="8864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5130806" y="1802080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3</a:t>
              </a:r>
              <a:endParaRPr lang="ko-KR" altLang="en-US" sz="8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663271" y="1245842"/>
              <a:ext cx="1534395" cy="101273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3503809" y="1153440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2</a:t>
              </a:r>
              <a:endParaRPr lang="ko-KR" altLang="en-US" sz="800" dirty="0"/>
            </a:p>
          </p:txBody>
        </p:sp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911" y="4659557"/>
              <a:ext cx="163506" cy="105798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직사각형 18"/>
            <p:cNvSpPr/>
            <p:nvPr/>
          </p:nvSpPr>
          <p:spPr>
            <a:xfrm>
              <a:off x="3484759" y="2413127"/>
              <a:ext cx="2617591" cy="345948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3388168" y="2247135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4</a:t>
              </a:r>
              <a:endParaRPr lang="ko-KR" altLang="en-US" sz="8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485710" y="2773252"/>
              <a:ext cx="196614" cy="88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3342778" y="2818723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5</a:t>
              </a:r>
              <a:endParaRPr lang="ko-KR" altLang="en-US" sz="800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986763" y="2773252"/>
              <a:ext cx="196614" cy="88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5153914" y="2809928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6</a:t>
              </a:r>
              <a:endParaRPr lang="ko-KR" altLang="en-US" sz="800" dirty="0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8762" y="5573713"/>
              <a:ext cx="962028" cy="160338"/>
            </a:xfrm>
            <a:prstGeom prst="rect">
              <a:avLst/>
            </a:prstGeom>
            <a:ln w="6350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199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79196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사업지별시설장비관리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시설정보를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설정 관리합니다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31069" y="815095"/>
            <a:ext cx="6595200" cy="4279834"/>
            <a:chOff x="131069" y="815095"/>
            <a:chExt cx="6595200" cy="427983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t="5942" b="174"/>
            <a:stretch/>
          </p:blipFill>
          <p:spPr>
            <a:xfrm>
              <a:off x="131069" y="815095"/>
              <a:ext cx="6595200" cy="30101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1007181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추가를 클릭하시면 뜨는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팝업창에서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항목을 선택하여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시설장비를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등록하실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136581" y="927100"/>
              <a:ext cx="213419" cy="10136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6014790" y="827657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1</a:t>
              </a:r>
              <a:endParaRPr lang="ko-KR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17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28818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VOC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담당자관리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VOC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담당자정보를 설정 관리합니다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31069" y="837955"/>
            <a:ext cx="6595200" cy="4749416"/>
            <a:chOff x="131069" y="837955"/>
            <a:chExt cx="6595200" cy="474941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t="5963" b="-194"/>
            <a:stretch/>
          </p:blipFill>
          <p:spPr>
            <a:xfrm>
              <a:off x="131069" y="837955"/>
              <a:ext cx="6595200" cy="30101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1499623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부서별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VOC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담당자 정보를 등록 및 삭제하실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2.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각 담당자의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VOC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클레임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권한정보를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설정하실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전체권한조회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등록된 권한 외 미등록 권한을 조회하실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012951" y="1079499"/>
              <a:ext cx="4692650" cy="316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893640" y="961007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1</a:t>
              </a:r>
              <a:endParaRPr lang="ko-KR" altLang="en-US" sz="8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012951" y="2184908"/>
              <a:ext cx="4692650" cy="1599692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1922910" y="2029333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2</a:t>
              </a:r>
              <a:endParaRPr lang="ko-KR" altLang="en-US" sz="8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495550" y="2203958"/>
              <a:ext cx="419099" cy="88392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2403891" y="2201862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3</a:t>
              </a:r>
              <a:endParaRPr lang="ko-KR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66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63814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사업지별종합점검체크항목관리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종합점검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항목을 설정 관리합니다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31069" y="813891"/>
            <a:ext cx="6595862" cy="4527259"/>
            <a:chOff x="131069" y="813891"/>
            <a:chExt cx="6595862" cy="45272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t="6216" b="-213"/>
            <a:stretch/>
          </p:blipFill>
          <p:spPr>
            <a:xfrm>
              <a:off x="131731" y="813891"/>
              <a:ext cx="6595200" cy="29961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1253402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체크리스트 항목을 설정 관리합니다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2. </a:t>
              </a:r>
              <a:r>
                <a:rPr lang="ko-KR" altLang="en-US" sz="800" dirty="0" smtClean="0">
                  <a:latin typeface="맑은 고딕" pitchFamily="50" charset="-127"/>
                </a:rPr>
                <a:t>기초데이터생성 </a:t>
              </a:r>
              <a:r>
                <a:rPr lang="en-US" altLang="ko-KR" sz="800" dirty="0">
                  <a:latin typeface="맑은 고딕" pitchFamily="50" charset="-127"/>
                </a:rPr>
                <a:t>: </a:t>
              </a:r>
              <a:r>
                <a:rPr lang="ko-KR" altLang="en-US" sz="800" dirty="0">
                  <a:latin typeface="맑은 고딕" pitchFamily="50" charset="-127"/>
                </a:rPr>
                <a:t>초기 사용시 시스템 사용을 위한 기초자료가 생성됩니다</a:t>
              </a:r>
              <a:r>
                <a:rPr lang="en-US" altLang="ko-KR" sz="800" dirty="0" smtClean="0">
                  <a:latin typeface="맑은 고딕" pitchFamily="50" charset="-127"/>
                </a:rPr>
                <a:t>.</a:t>
              </a:r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933381" y="913334"/>
              <a:ext cx="403919" cy="12806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5811590" y="813891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2</a:t>
              </a:r>
              <a:endParaRPr lang="ko-KR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50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773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사업지추가정보관리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사업지에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대한 추가정보를 관리하는 화면입니다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126000" y="818539"/>
            <a:ext cx="6606000" cy="4891943"/>
            <a:chOff x="126000" y="818539"/>
            <a:chExt cx="6606000" cy="4891943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1622734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형태정보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형태별로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부과항목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및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계산그룹을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설정할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r>
                <a:rPr lang="en-US" altLang="ko-KR" sz="800" dirty="0">
                  <a:latin typeface="맑은 고딕" pitchFamily="50" charset="-127"/>
                </a:rPr>
                <a:t>2</a:t>
              </a:r>
              <a:r>
                <a:rPr lang="en-US" altLang="ko-KR" sz="800" dirty="0" smtClean="0">
                  <a:latin typeface="맑은 고딕" pitchFamily="50" charset="-127"/>
                </a:rPr>
                <a:t>. </a:t>
              </a:r>
              <a:r>
                <a:rPr lang="ko-KR" altLang="en-US" sz="800" dirty="0">
                  <a:latin typeface="맑은 고딕" pitchFamily="50" charset="-127"/>
                </a:rPr>
                <a:t>기본코드생성 </a:t>
              </a:r>
              <a:r>
                <a:rPr lang="en-US" altLang="ko-KR" sz="800" dirty="0">
                  <a:latin typeface="맑은 고딕" pitchFamily="50" charset="-127"/>
                </a:rPr>
                <a:t>: </a:t>
              </a:r>
              <a:r>
                <a:rPr lang="ko-KR" altLang="en-US" sz="800" dirty="0">
                  <a:latin typeface="맑은 고딕" pitchFamily="50" charset="-127"/>
                </a:rPr>
                <a:t>초기 사용시 시스템 사용을 위한 기본 공통 코드가 생성됩니다</a:t>
              </a:r>
              <a:r>
                <a:rPr lang="en-US" altLang="ko-KR" sz="800" dirty="0" smtClean="0">
                  <a:latin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</a:rPr>
                <a:t>	3. </a:t>
              </a:r>
              <a:r>
                <a:rPr lang="ko-KR" altLang="en-US" sz="800" dirty="0" err="1" smtClean="0">
                  <a:latin typeface="맑은 고딕" pitchFamily="50" charset="-127"/>
                </a:rPr>
                <a:t>타입정보</a:t>
              </a:r>
              <a:r>
                <a:rPr lang="en-US" altLang="ko-KR" sz="800" dirty="0">
                  <a:latin typeface="맑은 고딕" pitchFamily="50" charset="-127"/>
                </a:rPr>
                <a:t> </a:t>
              </a:r>
              <a:r>
                <a:rPr lang="en-US" altLang="ko-KR" sz="800" dirty="0" smtClean="0">
                  <a:latin typeface="맑은 고딕" pitchFamily="50" charset="-127"/>
                </a:rPr>
                <a:t>: </a:t>
              </a:r>
              <a:r>
                <a:rPr lang="ko-KR" altLang="en-US" sz="800" dirty="0" err="1" smtClean="0">
                  <a:latin typeface="맑은 고딕" pitchFamily="50" charset="-127"/>
                </a:rPr>
                <a:t>타입별로</a:t>
              </a:r>
              <a:r>
                <a:rPr lang="ko-KR" altLang="en-US" sz="800" dirty="0" smtClean="0">
                  <a:latin typeface="맑은 고딕" pitchFamily="50" charset="-127"/>
                </a:rPr>
                <a:t> </a:t>
              </a:r>
              <a:r>
                <a:rPr lang="ko-KR" altLang="en-US" sz="800" dirty="0" err="1" smtClean="0">
                  <a:latin typeface="맑은 고딕" pitchFamily="50" charset="-127"/>
                </a:rPr>
                <a:t>호실수</a:t>
              </a:r>
              <a:r>
                <a:rPr lang="ko-KR" altLang="en-US" sz="800" dirty="0" smtClean="0">
                  <a:latin typeface="맑은 고딕" pitchFamily="50" charset="-127"/>
                </a:rPr>
                <a:t> 및 </a:t>
              </a:r>
              <a:r>
                <a:rPr lang="ko-KR" altLang="en-US" sz="800" dirty="0" err="1" smtClean="0">
                  <a:latin typeface="맑은 고딕" pitchFamily="50" charset="-127"/>
                </a:rPr>
                <a:t>면적정보를</a:t>
              </a:r>
              <a:r>
                <a:rPr lang="ko-KR" altLang="en-US" sz="800" dirty="0" smtClean="0">
                  <a:latin typeface="맑은 고딕" pitchFamily="50" charset="-127"/>
                </a:rPr>
                <a:t> 등록 하실 수 있습니다</a:t>
              </a:r>
              <a:r>
                <a:rPr lang="en-US" altLang="ko-KR" sz="800" dirty="0" smtClean="0">
                  <a:latin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</a:rPr>
                <a:t>	4. </a:t>
              </a:r>
              <a:r>
                <a:rPr lang="ko-KR" altLang="en-US" sz="800" dirty="0" err="1" smtClean="0">
                  <a:latin typeface="맑은 고딕" pitchFamily="50" charset="-127"/>
                </a:rPr>
                <a:t>도면등록</a:t>
              </a:r>
              <a:r>
                <a:rPr lang="ko-KR" altLang="en-US" sz="800" dirty="0" smtClean="0">
                  <a:latin typeface="맑은 고딕" pitchFamily="50" charset="-127"/>
                </a:rPr>
                <a:t> </a:t>
              </a:r>
              <a:r>
                <a:rPr lang="en-US" altLang="ko-KR" sz="800" dirty="0" smtClean="0">
                  <a:latin typeface="맑은 고딕" pitchFamily="50" charset="-127"/>
                </a:rPr>
                <a:t>: </a:t>
              </a:r>
              <a:r>
                <a:rPr lang="ko-KR" altLang="en-US" sz="800" dirty="0" smtClean="0">
                  <a:latin typeface="맑은 고딕" pitchFamily="50" charset="-127"/>
                </a:rPr>
                <a:t>등록 후                   에서 </a:t>
              </a:r>
              <a:r>
                <a:rPr lang="ko-KR" altLang="en-US" sz="800" dirty="0" err="1" smtClean="0">
                  <a:latin typeface="맑은 고딕" pitchFamily="50" charset="-127"/>
                </a:rPr>
                <a:t>인쇄시</a:t>
              </a:r>
              <a:r>
                <a:rPr lang="ko-KR" altLang="en-US" sz="800" dirty="0" smtClean="0">
                  <a:latin typeface="맑은 고딕" pitchFamily="50" charset="-127"/>
                </a:rPr>
                <a:t> 도면을 보실 수 있습니다</a:t>
              </a:r>
              <a:r>
                <a:rPr lang="en-US" altLang="ko-KR" sz="800" dirty="0" smtClean="0">
                  <a:latin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00" y="818539"/>
              <a:ext cx="6606000" cy="306350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2672671" y="1169642"/>
              <a:ext cx="381679" cy="101273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2588980" y="1033117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2</a:t>
              </a:r>
              <a:endParaRPr lang="ko-KR" altLang="en-US" sz="8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7141" y="1093605"/>
              <a:ext cx="272909" cy="87741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26918" y="969200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1</a:t>
              </a:r>
              <a:endParaRPr lang="ko-KR" altLang="en-US" sz="80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28141" y="2312769"/>
              <a:ext cx="240159" cy="10340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295168" y="2188944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3</a:t>
              </a:r>
              <a:endParaRPr lang="ko-KR" altLang="en-US" sz="8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726292" y="2319119"/>
              <a:ext cx="328058" cy="10340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608030" y="2195294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4</a:t>
              </a:r>
              <a:endParaRPr lang="ko-KR" altLang="en-US" sz="800" dirty="0"/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956" y="5122353"/>
              <a:ext cx="611194" cy="141797"/>
            </a:xfrm>
            <a:prstGeom prst="rect">
              <a:avLst/>
            </a:prstGeom>
            <a:ln w="6350"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290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" t="6325" r="120"/>
          <a:stretch/>
        </p:blipFill>
        <p:spPr>
          <a:xfrm>
            <a:off x="131069" y="806450"/>
            <a:ext cx="6587231" cy="300648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31455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구분소유주관리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사업지에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대한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구분소유주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정보를 관리하는 화면입니다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31069" y="4087748"/>
            <a:ext cx="5903912" cy="1253402"/>
          </a:xfrm>
          <a:prstGeom prst="rect">
            <a:avLst/>
          </a:prstGeom>
          <a:noFill/>
          <a:ln w="3175" cap="rnd" algn="ctr">
            <a:noFill/>
            <a:prstDash val="sysDot"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marL="174625" indent="-174625"/>
            <a:r>
              <a:rPr kumimoji="0" lang="en-US" altLang="ko-KR" sz="800" dirty="0">
                <a:latin typeface="맑은 고딕" pitchFamily="50" charset="-127"/>
                <a:ea typeface="맑은 고딕" pitchFamily="50" charset="-127"/>
              </a:rPr>
              <a:t>■ </a:t>
            </a:r>
            <a:r>
              <a:rPr kumimoji="0" lang="ko-KR" altLang="en-US" sz="800" dirty="0" smtClean="0">
                <a:latin typeface="맑은 고딕" pitchFamily="50" charset="-127"/>
                <a:ea typeface="맑은 고딕" pitchFamily="50" charset="-127"/>
              </a:rPr>
              <a:t>상세설명</a:t>
            </a:r>
            <a:endParaRPr kumimoji="0" lang="en-US" altLang="ko-KR" sz="800" dirty="0" smtClean="0">
              <a:latin typeface="맑은 고딕" pitchFamily="50" charset="-127"/>
              <a:ea typeface="맑은 고딕" pitchFamily="50" charset="-127"/>
            </a:endParaRPr>
          </a:p>
          <a:p>
            <a:pPr marL="174625" indent="-174625"/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	</a:t>
            </a:r>
            <a:br>
              <a:rPr lang="en-US" altLang="ko-KR" sz="800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구분소유주등록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등록된 구분소유주는 호실등록에서 사용됩니다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4625" indent="-174625"/>
            <a:endParaRPr lang="en-US" altLang="ko-KR" sz="800" dirty="0">
              <a:latin typeface="맑은 고딕" pitchFamily="50" charset="-127"/>
              <a:ea typeface="맑은 고딕" pitchFamily="50" charset="-127"/>
            </a:endParaRPr>
          </a:p>
          <a:p>
            <a:pPr marL="174625" indent="-174625"/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	2. 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소유자 비고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이력구분에는 상담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민원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기타를 선택 가능하며 등급은 상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중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하로 중요도를 선택하실 수 있습니다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800" dirty="0" smtClean="0">
              <a:latin typeface="맑은 고딕" pitchFamily="50" charset="-127"/>
              <a:ea typeface="맑은 고딕" pitchFamily="50" charset="-127"/>
            </a:endParaRPr>
          </a:p>
          <a:p>
            <a:pPr marL="174625" indent="-174625"/>
            <a:endParaRPr lang="en-US" altLang="ko-KR" sz="800" dirty="0" smtClean="0">
              <a:latin typeface="맑은 고딕" pitchFamily="50" charset="-127"/>
              <a:ea typeface="맑은 고딕" pitchFamily="50" charset="-127"/>
            </a:endParaRPr>
          </a:p>
          <a:p>
            <a:pPr marL="174625" indent="-174625"/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	</a:t>
            </a:r>
            <a:endParaRPr lang="en-US" altLang="ko-KR" sz="800" dirty="0" smtClean="0">
              <a:latin typeface="맑은 고딕" pitchFamily="50" charset="-127"/>
            </a:endParaRPr>
          </a:p>
          <a:p>
            <a:pPr marL="174625" indent="-174625"/>
            <a:endParaRPr lang="en-US" altLang="ko-KR" sz="800" dirty="0">
              <a:latin typeface="맑은 고딕" pitchFamily="50" charset="-127"/>
            </a:endParaRPr>
          </a:p>
          <a:p>
            <a:pPr marL="174625" indent="-174625"/>
            <a:endParaRPr lang="en-US" altLang="ko-KR" sz="8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 flipV="1">
            <a:off x="3651250" y="928566"/>
            <a:ext cx="3067049" cy="101453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567558" y="806450"/>
            <a:ext cx="167381" cy="168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 smtClean="0"/>
              <a:t>1</a:t>
            </a:r>
            <a:endParaRPr lang="ko-KR" altLang="en-US" sz="800" dirty="0"/>
          </a:p>
        </p:txBody>
      </p:sp>
      <p:sp>
        <p:nvSpPr>
          <p:cNvPr id="9" name="직사각형 8"/>
          <p:cNvSpPr/>
          <p:nvPr/>
        </p:nvSpPr>
        <p:spPr>
          <a:xfrm>
            <a:off x="3651248" y="1960345"/>
            <a:ext cx="285752" cy="10487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502917" y="1990017"/>
            <a:ext cx="167381" cy="1682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dirty="0" smtClean="0"/>
              <a:t>2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32260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65034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동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층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호실관리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호실 정보를 관리하는 화면입니다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131069" y="813389"/>
            <a:ext cx="6595861" cy="5143314"/>
            <a:chOff x="131069" y="813389"/>
            <a:chExt cx="6595861" cy="514331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l="169" t="6242" r="144" b="646"/>
            <a:stretch/>
          </p:blipFill>
          <p:spPr>
            <a:xfrm>
              <a:off x="152399" y="813389"/>
              <a:ext cx="6574531" cy="29839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1868955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동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층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호 정보를 입력하여 관리하며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호실외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주차장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구조물 등도 등록 관리 가능합니다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2.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호실에 대한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최종자료가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조회됩니다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호실에 대한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이력정보가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조회됩니다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4.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형태에는                         에서 등록한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형태정보를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불러올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5. </a:t>
              </a:r>
              <a:r>
                <a:rPr lang="ko-KR" altLang="en-US" sz="800" dirty="0">
                  <a:latin typeface="맑은 고딕" pitchFamily="50" charset="-127"/>
                </a:rPr>
                <a:t>등록된 면적은 </a:t>
              </a:r>
              <a:r>
                <a:rPr lang="ko-KR" altLang="en-US" sz="800" dirty="0" err="1">
                  <a:latin typeface="맑은 고딕" pitchFamily="50" charset="-127"/>
                </a:rPr>
                <a:t>계약면적과</a:t>
              </a:r>
              <a:r>
                <a:rPr lang="ko-KR" altLang="en-US" sz="800" dirty="0">
                  <a:latin typeface="맑은 고딕" pitchFamily="50" charset="-127"/>
                </a:rPr>
                <a:t> </a:t>
              </a:r>
              <a:r>
                <a:rPr lang="ko-KR" altLang="en-US" sz="800" dirty="0" err="1">
                  <a:latin typeface="맑은 고딕" pitchFamily="50" charset="-127"/>
                </a:rPr>
                <a:t>부과시</a:t>
              </a:r>
              <a:r>
                <a:rPr lang="ko-KR" altLang="en-US" sz="800" dirty="0">
                  <a:latin typeface="맑은 고딕" pitchFamily="50" charset="-127"/>
                </a:rPr>
                <a:t> 계산면적으로 사용됩니다</a:t>
              </a:r>
              <a:r>
                <a:rPr lang="en-US" altLang="ko-KR" sz="800" dirty="0">
                  <a:latin typeface="맑은 고딕" pitchFamily="50" charset="-127"/>
                </a:rPr>
                <a:t>. 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6.</a:t>
              </a:r>
              <a:r>
                <a:rPr lang="en-US" altLang="ko-KR" sz="800" dirty="0" smtClean="0">
                  <a:latin typeface="맑은 고딕" pitchFamily="50" charset="-127"/>
                </a:rPr>
                <a:t> </a:t>
              </a:r>
              <a:r>
                <a:rPr lang="ko-KR" altLang="en-US" sz="800" dirty="0" smtClean="0">
                  <a:latin typeface="맑은 고딕" pitchFamily="50" charset="-127"/>
                </a:rPr>
                <a:t>분양주코드에는                            에 등록한 정보가 </a:t>
              </a:r>
              <a:r>
                <a:rPr lang="ko-KR" altLang="en-US" sz="800" dirty="0">
                  <a:latin typeface="맑은 고딕" pitchFamily="50" charset="-127"/>
                </a:rPr>
                <a:t>등록됩니다</a:t>
              </a:r>
              <a:r>
                <a:rPr lang="en-US" altLang="ko-KR" sz="800" dirty="0">
                  <a:latin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 flipV="1">
              <a:off x="184149" y="1042863"/>
              <a:ext cx="6502401" cy="160508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52399" y="941261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2</a:t>
              </a:r>
              <a:endParaRPr lang="ko-KR" altLang="en-US" sz="8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549398" y="1061880"/>
              <a:ext cx="285752" cy="87318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1789559" y="1077636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4</a:t>
              </a:r>
              <a:endParaRPr lang="ko-KR" altLang="en-US" sz="800" dirty="0"/>
            </a:p>
          </p:txBody>
        </p:sp>
        <p:sp>
          <p:nvSpPr>
            <p:cNvPr id="10" name="직사각형 9"/>
            <p:cNvSpPr/>
            <p:nvPr/>
          </p:nvSpPr>
          <p:spPr>
            <a:xfrm flipV="1">
              <a:off x="184149" y="2682754"/>
              <a:ext cx="6502401" cy="1012945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150118" y="2612782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3</a:t>
              </a:r>
              <a:endParaRPr lang="ko-KR" altLang="en-US" sz="800" dirty="0"/>
            </a:p>
          </p:txBody>
        </p:sp>
        <p:sp>
          <p:nvSpPr>
            <p:cNvPr id="13" name="타원 12"/>
            <p:cNvSpPr/>
            <p:nvPr/>
          </p:nvSpPr>
          <p:spPr>
            <a:xfrm>
              <a:off x="5896752" y="1067663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6</a:t>
              </a:r>
              <a:endParaRPr lang="ko-KR" altLang="en-US" sz="8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643188" y="1057615"/>
              <a:ext cx="274642" cy="83649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887414" y="1091479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5</a:t>
              </a:r>
              <a:endParaRPr lang="ko-KR" altLang="en-US" sz="8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653919" y="1050687"/>
              <a:ext cx="274642" cy="83649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309" y="5103992"/>
              <a:ext cx="857250" cy="17772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7611" y="5579782"/>
              <a:ext cx="939806" cy="18274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324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14053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호실별옵션관리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호실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옵션 정보를 관리하는 화면입니다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31069" y="819104"/>
            <a:ext cx="6595200" cy="4275825"/>
            <a:chOff x="131069" y="819104"/>
            <a:chExt cx="6595200" cy="427582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l="-144" t="6229" r="144" b="-253"/>
            <a:stretch/>
          </p:blipFill>
          <p:spPr>
            <a:xfrm>
              <a:off x="131069" y="819104"/>
              <a:ext cx="6595200" cy="30194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1007181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옵션일괄생</a:t>
              </a:r>
              <a:r>
                <a:rPr lang="ko-KR" altLang="en-US" sz="800" dirty="0">
                  <a:latin typeface="맑은 고딕" pitchFamily="50" charset="-127"/>
                  <a:ea typeface="맑은 고딕" pitchFamily="50" charset="-127"/>
                </a:rPr>
                <a:t>성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                        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에서 등록한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타입별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옵션정보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자료를 기준으로 일괄 생성하실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429248" y="934880"/>
              <a:ext cx="355602" cy="11922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5320157" y="819865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1</a:t>
              </a:r>
              <a:endParaRPr lang="ko-KR" altLang="en-US" sz="800" dirty="0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1869" y="4367895"/>
              <a:ext cx="857250" cy="177723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5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40215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임대기준가관리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임대기준가를 설정 관리합니다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31068" y="817495"/>
            <a:ext cx="6595201" cy="4769876"/>
            <a:chOff x="131068" y="817495"/>
            <a:chExt cx="6595201" cy="476987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l="116" t="6196" r="-116" b="459"/>
            <a:stretch/>
          </p:blipFill>
          <p:spPr>
            <a:xfrm>
              <a:off x="131069" y="817495"/>
              <a:ext cx="6595200" cy="29848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8" y="4087748"/>
              <a:ext cx="6320531" cy="1499623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기초자료생성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800" dirty="0">
                  <a:latin typeface="맑은 고딕" pitchFamily="50" charset="-127"/>
                </a:rPr>
                <a:t>초기 사용시 시스템 사용을 위한 </a:t>
              </a:r>
              <a:r>
                <a:rPr lang="ko-KR" altLang="en-US" sz="800" dirty="0" smtClean="0">
                  <a:latin typeface="맑은 고딕" pitchFamily="50" charset="-127"/>
                </a:rPr>
                <a:t>기초자료가 </a:t>
              </a:r>
              <a:r>
                <a:rPr lang="ko-KR" altLang="en-US" sz="800" dirty="0">
                  <a:latin typeface="맑은 고딕" pitchFamily="50" charset="-127"/>
                </a:rPr>
                <a:t>생성됩니다</a:t>
              </a:r>
              <a:r>
                <a:rPr lang="en-US" altLang="ko-KR" sz="800" dirty="0">
                  <a:latin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2.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좌측화면에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기준년도를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선택하신 후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호실별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보증금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임대기준가액을 등록하신 후 저장하시면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우측화면에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이력으로 표시됩니다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3.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년월별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임대기준가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변경추이를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그래프로 조회 가능합니다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779768" y="934880"/>
              <a:ext cx="355602" cy="11922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5670677" y="819865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1</a:t>
              </a:r>
              <a:endParaRPr lang="ko-KR" altLang="en-US" sz="8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137660" y="2331720"/>
              <a:ext cx="2560320" cy="144018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031109" y="2186305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3</a:t>
              </a:r>
              <a:endParaRPr lang="ko-KR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96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55625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사업지별공통코드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공통코드를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설정 관리합니다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31069" y="815895"/>
            <a:ext cx="6595862" cy="4279034"/>
            <a:chOff x="131069" y="815895"/>
            <a:chExt cx="6595862" cy="427903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t="5957" b="-64"/>
            <a:stretch/>
          </p:blipFill>
          <p:spPr>
            <a:xfrm>
              <a:off x="131731" y="815895"/>
              <a:ext cx="6595200" cy="30093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1007181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각각의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공통코드는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호실등록등의 화면에서 구분으로 사용되어집니다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5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9661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사업지별가상계좌관리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가상계좌를 설정 관리합니다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31069" y="814691"/>
            <a:ext cx="6595200" cy="4403348"/>
            <a:chOff x="131069" y="814691"/>
            <a:chExt cx="6595200" cy="440334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t="6205" b="216"/>
            <a:stretch/>
          </p:blipFill>
          <p:spPr>
            <a:xfrm>
              <a:off x="131069" y="814691"/>
              <a:ext cx="6595200" cy="29876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1130291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엑셀업로드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엑셀양식에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맞춰 등록된 가상계좌정보를 일괄 등록할 수 있습니다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265418" y="929706"/>
              <a:ext cx="355602" cy="11922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5156327" y="814691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1</a:t>
              </a:r>
              <a:endParaRPr lang="ko-KR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2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08747"/>
              </p:ext>
            </p:extLst>
          </p:nvPr>
        </p:nvGraphicFramePr>
        <p:xfrm>
          <a:off x="131069" y="180064"/>
          <a:ext cx="6595862" cy="41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84">
                  <a:extLst>
                    <a:ext uri="{9D8B030D-6E8A-4147-A177-3AD203B41FA5}">
                      <a16:colId xmlns:a16="http://schemas.microsoft.com/office/drawing/2014/main" val="121167235"/>
                    </a:ext>
                  </a:extLst>
                </a:gridCol>
                <a:gridCol w="5614378">
                  <a:extLst>
                    <a:ext uri="{9D8B030D-6E8A-4147-A177-3AD203B41FA5}">
                      <a16:colId xmlns:a16="http://schemas.microsoft.com/office/drawing/2014/main" val="1373551007"/>
                    </a:ext>
                  </a:extLst>
                </a:gridCol>
              </a:tblGrid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화면명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사업지별협력업체정보관리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86608"/>
                  </a:ext>
                </a:extLst>
              </a:tr>
              <a:tr h="20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개요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사업지별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협력업체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(FMC, AMC)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를 등록하여 관리합니다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1791" marR="41791" marT="20896" marB="20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31994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31069" y="815897"/>
            <a:ext cx="6595862" cy="4648364"/>
            <a:chOff x="131069" y="815897"/>
            <a:chExt cx="6595862" cy="464836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t="6183" b="-330"/>
            <a:stretch/>
          </p:blipFill>
          <p:spPr>
            <a:xfrm>
              <a:off x="131731" y="815897"/>
              <a:ext cx="6595200" cy="30169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31069" y="4087748"/>
              <a:ext cx="5903912" cy="1376513"/>
            </a:xfrm>
            <a:prstGeom prst="rect">
              <a:avLst/>
            </a:prstGeom>
            <a:noFill/>
            <a:ln w="3175" cap="rnd" algn="ctr">
              <a:noFill/>
              <a:prstDash val="sysDot"/>
              <a:miter lim="800000"/>
              <a:headEnd/>
              <a:tailEnd/>
            </a:ln>
          </p:spPr>
          <p:txBody>
            <a:bodyPr lIns="72000" tIns="72000" rIns="72000" bIns="72000">
              <a:spAutoFit/>
            </a:bodyPr>
            <a:lstStyle/>
            <a:p>
              <a:pPr marL="174625" indent="-174625"/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</a:rPr>
                <a:t>■ </a:t>
              </a:r>
              <a:r>
                <a:rPr kumimoji="0" lang="ko-KR" altLang="en-US" sz="800" dirty="0" smtClean="0">
                  <a:latin typeface="맑은 고딕" pitchFamily="50" charset="-127"/>
                  <a:ea typeface="맑은 고딕" pitchFamily="50" charset="-127"/>
                </a:rPr>
                <a:t>상세설명</a:t>
              </a:r>
              <a:endParaRPr kumimoji="0"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b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협력사구분을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중개처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/PMC/FMC/AMC 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중 선택하여 세부사항 기입하시면 됩니다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	2. </a:t>
              </a:r>
              <a:r>
                <a:rPr lang="ko-KR" altLang="en-US" sz="800" dirty="0" err="1" smtClean="0">
                  <a:latin typeface="맑은 고딕" pitchFamily="50" charset="-127"/>
                  <a:ea typeface="맑은 고딕" pitchFamily="50" charset="-127"/>
                </a:rPr>
                <a:t>업체비고</a:t>
              </a:r>
              <a:r>
                <a:rPr lang="ko-KR" altLang="en-US" sz="800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800" dirty="0" smtClean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800" dirty="0" smtClean="0">
                  <a:latin typeface="맑은 고딕" pitchFamily="50" charset="-127"/>
                </a:rPr>
                <a:t>이력구분에는 </a:t>
              </a:r>
              <a:r>
                <a:rPr lang="ko-KR" altLang="en-US" sz="800" dirty="0">
                  <a:latin typeface="맑은 고딕" pitchFamily="50" charset="-127"/>
                </a:rPr>
                <a:t>상담</a:t>
              </a:r>
              <a:r>
                <a:rPr lang="en-US" altLang="ko-KR" sz="800" dirty="0">
                  <a:latin typeface="맑은 고딕" pitchFamily="50" charset="-127"/>
                </a:rPr>
                <a:t>/</a:t>
              </a:r>
              <a:r>
                <a:rPr lang="ko-KR" altLang="en-US" sz="800" dirty="0">
                  <a:latin typeface="맑은 고딕" pitchFamily="50" charset="-127"/>
                </a:rPr>
                <a:t>민원</a:t>
              </a:r>
              <a:r>
                <a:rPr lang="en-US" altLang="ko-KR" sz="800" dirty="0">
                  <a:latin typeface="맑은 고딕" pitchFamily="50" charset="-127"/>
                </a:rPr>
                <a:t>/</a:t>
              </a:r>
              <a:r>
                <a:rPr lang="ko-KR" altLang="en-US" sz="800" dirty="0">
                  <a:latin typeface="맑은 고딕" pitchFamily="50" charset="-127"/>
                </a:rPr>
                <a:t>기타를 선택 가능하며 등급은 상</a:t>
              </a:r>
              <a:r>
                <a:rPr lang="en-US" altLang="ko-KR" sz="800" dirty="0">
                  <a:latin typeface="맑은 고딕" pitchFamily="50" charset="-127"/>
                </a:rPr>
                <a:t>/</a:t>
              </a:r>
              <a:r>
                <a:rPr lang="ko-KR" altLang="en-US" sz="800" dirty="0">
                  <a:latin typeface="맑은 고딕" pitchFamily="50" charset="-127"/>
                </a:rPr>
                <a:t>중</a:t>
              </a:r>
              <a:r>
                <a:rPr lang="en-US" altLang="ko-KR" sz="800" dirty="0">
                  <a:latin typeface="맑은 고딕" pitchFamily="50" charset="-127"/>
                </a:rPr>
                <a:t>/</a:t>
              </a:r>
              <a:r>
                <a:rPr lang="ko-KR" altLang="en-US" sz="800" dirty="0">
                  <a:latin typeface="맑은 고딕" pitchFamily="50" charset="-127"/>
                </a:rPr>
                <a:t>하로 중요도를 선택하실 수 있습니다</a:t>
              </a:r>
              <a:r>
                <a:rPr lang="en-US" altLang="ko-KR" sz="800" dirty="0">
                  <a:latin typeface="맑은 고딕" pitchFamily="50" charset="-127"/>
                </a:rPr>
                <a:t>.</a:t>
              </a: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174625" indent="-174625"/>
              <a:r>
                <a:rPr lang="en-US" altLang="ko-KR" sz="800" dirty="0">
                  <a:latin typeface="맑은 고딕" pitchFamily="50" charset="-127"/>
                  <a:ea typeface="맑은 고딕" pitchFamily="50" charset="-127"/>
                </a:rPr>
                <a:t>	</a:t>
              </a:r>
              <a:endParaRPr lang="en-US" altLang="ko-KR" sz="800" dirty="0" smtClean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>
                <a:latin typeface="맑은 고딕" pitchFamily="50" charset="-127"/>
              </a:endParaRPr>
            </a:p>
            <a:p>
              <a:pPr marL="174625" indent="-174625"/>
              <a:endParaRPr lang="en-US" altLang="ko-KR" sz="800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625848" y="925512"/>
              <a:ext cx="3073401" cy="935038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3554859" y="846455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 smtClean="0"/>
                <a:t>1</a:t>
              </a:r>
              <a:endParaRPr lang="ko-KR" altLang="en-US" sz="8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38548" y="1881473"/>
              <a:ext cx="228602" cy="101392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478657" y="1807462"/>
              <a:ext cx="167381" cy="1682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800" dirty="0"/>
                <a:t>2</a:t>
              </a:r>
              <a:endParaRPr lang="ko-KR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5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168</Words>
  <Application>Microsoft Office PowerPoint</Application>
  <PresentationFormat>A4 용지(210x297mm)</PresentationFormat>
  <Paragraphs>163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김진아</cp:lastModifiedBy>
  <cp:revision>33</cp:revision>
  <dcterms:created xsi:type="dcterms:W3CDTF">2017-10-16T08:21:48Z</dcterms:created>
  <dcterms:modified xsi:type="dcterms:W3CDTF">2017-10-17T04:51:13Z</dcterms:modified>
</cp:coreProperties>
</file>